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12192000"/>
  <p:notesSz cx="6858000" cy="9144000"/>
  <p:embeddedFontLst>
    <p:embeddedFont>
      <p:font typeface="Arial Narrow"/>
      <p:regular r:id="rId25"/>
      <p:bold r:id="rId26"/>
      <p:italic r:id="rId27"/>
      <p:boldItalic r:id="rId28"/>
    </p:embeddedFont>
    <p:embeddedFont>
      <p:font typeface="Open Sans Light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3" roundtripDataSignature="AMtx7mgOxLTixIpoctX9Yjv/b4dzAWeE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ArialNarrow-bold.fntdata"/><Relationship Id="rId25" Type="http://schemas.openxmlformats.org/officeDocument/2006/relationships/font" Target="fonts/ArialNarrow-regular.fntdata"/><Relationship Id="rId28" Type="http://schemas.openxmlformats.org/officeDocument/2006/relationships/font" Target="fonts/ArialNarrow-boldItalic.fntdata"/><Relationship Id="rId27" Type="http://schemas.openxmlformats.org/officeDocument/2006/relationships/font" Target="fonts/ArialNarrow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OpenSansLight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OpenSansLight-italic.fntdata"/><Relationship Id="rId30" Type="http://schemas.openxmlformats.org/officeDocument/2006/relationships/font" Target="fonts/OpenSansLight-bold.fntdata"/><Relationship Id="rId11" Type="http://schemas.openxmlformats.org/officeDocument/2006/relationships/slide" Target="slides/slide7.xml"/><Relationship Id="rId33" Type="http://customschemas.google.com/relationships/presentationmetadata" Target="metadata"/><Relationship Id="rId10" Type="http://schemas.openxmlformats.org/officeDocument/2006/relationships/slide" Target="slides/slide6.xml"/><Relationship Id="rId32" Type="http://schemas.openxmlformats.org/officeDocument/2006/relationships/font" Target="fonts/OpenSansLight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/>
              <a:t>Vector is correcter</a:t>
            </a:r>
            <a:r>
              <a:rPr lang="en-US"/>
              <a:t> - more precise, more crisp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 aware, that a shapefile is not just one single file, but needs more information, that is stored in </a:t>
            </a:r>
            <a:r>
              <a:rPr lang="en-US"/>
              <a:t>separate</a:t>
            </a:r>
            <a:r>
              <a:rPr lang="en-US"/>
              <a:t> files</a:t>
            </a:r>
            <a:endParaRPr/>
          </a:p>
        </p:txBody>
      </p:sp>
      <p:sp>
        <p:nvSpPr>
          <p:cNvPr id="274" name="Google Shape;274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Raster cells are more coarse compared to vector (slide #11)</a:t>
            </a:r>
            <a:endParaRPr/>
          </a:p>
        </p:txBody>
      </p:sp>
      <p:sp>
        <p:nvSpPr>
          <p:cNvPr id="286" name="Google Shape;286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15.2 in = inches of rainfall in one specific pixel</a:t>
            </a:r>
            <a:endParaRPr/>
          </a:p>
        </p:txBody>
      </p:sp>
      <p:sp>
        <p:nvSpPr>
          <p:cNvPr id="299" name="Google Shape;299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4" name="Google Shape;32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Please be aware that JPEG/PNG are not usable within a GIS, normally, they come without georeferences. </a:t>
            </a:r>
            <a:br>
              <a:rPr lang="en-US"/>
            </a:br>
            <a:r>
              <a:rPr lang="en-US"/>
              <a:t>Only exception: if you take geo-tagged pictures with your mobile phone.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/>
              <a:t>Raster is faster</a:t>
            </a:r>
            <a:r>
              <a:rPr lang="en-US"/>
              <a:t> - especially true when it comes to large data size</a:t>
            </a:r>
            <a:endParaRPr/>
          </a:p>
        </p:txBody>
      </p:sp>
      <p:sp>
        <p:nvSpPr>
          <p:cNvPr id="338" name="Google Shape;338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9" name="Google Shape;34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1" name="Google Shape;36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3" name="Google Shape;383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3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" name="Google Shape;127;p3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3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3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3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0" name="Google Shape;140;p3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3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3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3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3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3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24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4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4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4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4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" name="Google Shape;47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25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5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5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5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5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2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2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2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2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27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7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7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7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7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2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2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0" name="Google Shape;100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2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3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4" name="Google Shape;114;p3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30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3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30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0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0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30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11" Type="http://schemas.openxmlformats.org/officeDocument/2006/relationships/image" Target="../media/image1.png"/><Relationship Id="rId10" Type="http://schemas.openxmlformats.org/officeDocument/2006/relationships/image" Target="../media/image6.png"/><Relationship Id="rId12" Type="http://schemas.openxmlformats.org/officeDocument/2006/relationships/image" Target="../media/image2.png"/><Relationship Id="rId9" Type="http://schemas.openxmlformats.org/officeDocument/2006/relationships/image" Target="../media/image3.jpg"/><Relationship Id="rId5" Type="http://schemas.openxmlformats.org/officeDocument/2006/relationships/image" Target="../media/image9.png"/><Relationship Id="rId6" Type="http://schemas.openxmlformats.org/officeDocument/2006/relationships/image" Target="../media/image7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2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3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11" Type="http://schemas.openxmlformats.org/officeDocument/2006/relationships/hyperlink" Target="https://lotusarise.com/rivers-of-africa-upsc/" TargetMode="External"/><Relationship Id="rId10" Type="http://schemas.openxmlformats.org/officeDocument/2006/relationships/hyperlink" Target="https://id.land/blog/raster-vs-vector-data-the-ultimate-guide" TargetMode="External"/><Relationship Id="rId9" Type="http://schemas.openxmlformats.org/officeDocument/2006/relationships/hyperlink" Target="https://visibleearth.nasa.gov/images/71790/the-nile-egypt" TargetMode="External"/><Relationship Id="rId5" Type="http://schemas.openxmlformats.org/officeDocument/2006/relationships/hyperlink" Target="https://doi.org/10.4314/gjg.v12i1.1" TargetMode="External"/><Relationship Id="rId6" Type="http://schemas.openxmlformats.org/officeDocument/2006/relationships/hyperlink" Target="https://desktop.arcgis.com/de/arcmap/latest/manage-data/raster-and-images/what-is-raster-data.htm" TargetMode="External"/><Relationship Id="rId7" Type="http://schemas.openxmlformats.org/officeDocument/2006/relationships/hyperlink" Target="https://desktop.arcgis.com/de/arcmap/latest/tools/spatial-analyst-toolbox/exploring-digital-elevation-models.htm" TargetMode="External"/><Relationship Id="rId8" Type="http://schemas.openxmlformats.org/officeDocument/2006/relationships/hyperlink" Target="https://www.researchgate.net/publication/311301478_Analysis_of_Spatial_and_Temporal_Patterns_of_Rainfall_Variations_over_Kenya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Relationship Id="rId4" Type="http://schemas.openxmlformats.org/officeDocument/2006/relationships/image" Target="../media/image22.png"/><Relationship Id="rId11" Type="http://schemas.openxmlformats.org/officeDocument/2006/relationships/image" Target="../media/image1.png"/><Relationship Id="rId10" Type="http://schemas.openxmlformats.org/officeDocument/2006/relationships/image" Target="../media/image6.png"/><Relationship Id="rId12" Type="http://schemas.openxmlformats.org/officeDocument/2006/relationships/image" Target="../media/image2.png"/><Relationship Id="rId9" Type="http://schemas.openxmlformats.org/officeDocument/2006/relationships/image" Target="../media/image25.png"/><Relationship Id="rId5" Type="http://schemas.openxmlformats.org/officeDocument/2006/relationships/image" Target="../media/image31.png"/><Relationship Id="rId6" Type="http://schemas.openxmlformats.org/officeDocument/2006/relationships/image" Target="../media/image28.png"/><Relationship Id="rId7" Type="http://schemas.openxmlformats.org/officeDocument/2006/relationships/image" Target="../media/image10.png"/><Relationship Id="rId8" Type="http://schemas.openxmlformats.org/officeDocument/2006/relationships/image" Target="../media/image3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1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2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5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b="1" i="0" lang="en-US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en-US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b="1" i="0" lang="en-US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	General Introduction to Spatial Data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1" i="0" sz="3100" u="none" cap="none" strike="noStrike">
              <a:solidFill>
                <a:srgbClr val="1F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</a:t>
            </a:r>
            <a:endParaRPr/>
          </a:p>
        </p:txBody>
      </p:sp>
      <p:pic>
        <p:nvPicPr>
          <p:cNvPr descr="Ein Bild, das Schwarz, Dunkelheit enthält.&#10;&#10;Automatisch generierte Beschreibung" id="277" name="Google Shape;27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10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80" name="Google Shape;280;p1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0"/>
          <p:cNvSpPr txBox="1"/>
          <p:nvPr/>
        </p:nvSpPr>
        <p:spPr>
          <a:xfrm>
            <a:off x="1222829" y="2553305"/>
            <a:ext cx="482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File Formats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SHP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(Shapefile): Standard for GIS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GeoJSON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web-compatible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KML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Google Earth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82" name="Google Shape;282;p10"/>
          <p:cNvSpPr/>
          <p:nvPr/>
        </p:nvSpPr>
        <p:spPr>
          <a:xfrm>
            <a:off x="6141675" y="2134100"/>
            <a:ext cx="5583600" cy="31170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Advantages</a:t>
            </a:r>
            <a:endParaRPr/>
          </a:p>
          <a:p>
            <a:pPr indent="-347345" lvl="0" marL="630555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Precise representation of boundaries</a:t>
            </a:r>
            <a:endParaRPr/>
          </a:p>
          <a:p>
            <a:pPr indent="-347345" lvl="0" marL="630555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Smaller file sizes for certain datasets</a:t>
            </a:r>
            <a:endParaRPr/>
          </a:p>
          <a:p>
            <a:pPr indent="-347345" lvl="0" marL="630555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"Vector is correcter" (ESRI)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1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data</a:t>
            </a:r>
            <a:endParaRPr/>
          </a:p>
        </p:txBody>
      </p:sp>
      <p:pic>
        <p:nvPicPr>
          <p:cNvPr descr="Ein Bild, das Schwarz, Dunkelheit enthält.&#10;&#10;Automatisch generierte Beschreibung" id="289" name="Google Shape;28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1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11"/>
          <p:cNvSpPr txBox="1"/>
          <p:nvPr/>
        </p:nvSpPr>
        <p:spPr>
          <a:xfrm>
            <a:off x="890210" y="3079448"/>
            <a:ext cx="4829627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Grid of cells or pixels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All pixels are identical in size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Diagramm, Screenshot, Quadrat, Farbigkeit enthält.&#10;&#10;KI-generierte Inhalte können fehlerhaft sein." id="294" name="Google Shape;294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16623" y="1191380"/>
            <a:ext cx="7240038" cy="448128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1"/>
          <p:cNvSpPr txBox="1"/>
          <p:nvPr/>
        </p:nvSpPr>
        <p:spPr>
          <a:xfrm>
            <a:off x="4724401" y="5383591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(ArcGIS a 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data</a:t>
            </a:r>
            <a:endParaRPr/>
          </a:p>
        </p:txBody>
      </p:sp>
      <p:pic>
        <p:nvPicPr>
          <p:cNvPr descr="Ein Bild, das Schwarz, Dunkelheit enthält.&#10;&#10;Automatisch generierte Beschreibung" id="302" name="Google Shape;30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05" name="Google Shape;305;p1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2"/>
          <p:cNvSpPr txBox="1"/>
          <p:nvPr/>
        </p:nvSpPr>
        <p:spPr>
          <a:xfrm>
            <a:off x="841829" y="2202543"/>
            <a:ext cx="40254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Each pixel represents a data value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most satellite image, each pixel contains multiple values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 example: a value for the red band, the blue band and the green band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7" name="Google Shape;307;p12"/>
          <p:cNvSpPr txBox="1"/>
          <p:nvPr/>
        </p:nvSpPr>
        <p:spPr>
          <a:xfrm>
            <a:off x="4724401" y="5383591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(Land id 2022)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reenshot, Text, Diagramm, Quadrat enthält.&#10;&#10;KI-generierte Inhalte können fehlerhaft sein." id="308" name="Google Shape;308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8429" y="647095"/>
            <a:ext cx="6367950" cy="514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data</a:t>
            </a:r>
            <a:endParaRPr/>
          </a:p>
        </p:txBody>
      </p:sp>
      <p:pic>
        <p:nvPicPr>
          <p:cNvPr descr="Ein Bild, das Schwarz, Dunkelheit enthält.&#10;&#10;Automatisch generierte Beschreibung" id="315" name="Google Shape;31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8" name="Google Shape;318;p1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13"/>
          <p:cNvSpPr txBox="1"/>
          <p:nvPr/>
        </p:nvSpPr>
        <p:spPr>
          <a:xfrm>
            <a:off x="1313543" y="2190448"/>
            <a:ext cx="50112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Satellite</a:t>
            </a: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imagery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Displays the world as it is from space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Can be used for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environmental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monitoring, archeology, urban planning, etc.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20" name="Google Shape;320;p13"/>
          <p:cNvSpPr txBox="1"/>
          <p:nvPr/>
        </p:nvSpPr>
        <p:spPr>
          <a:xfrm>
            <a:off x="4954211" y="5438020"/>
            <a:ext cx="27432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(Descloitres 2004)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Google Shape;32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03079" y="471714"/>
            <a:ext cx="4017460" cy="5727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data</a:t>
            </a:r>
            <a:endParaRPr/>
          </a:p>
        </p:txBody>
      </p:sp>
      <p:pic>
        <p:nvPicPr>
          <p:cNvPr descr="Ein Bild, das Schwarz, Dunkelheit enthält.&#10;&#10;Automatisch generierte Beschreibung" id="328" name="Google Shape;32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1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1" name="Google Shape;331;p1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14"/>
          <p:cNvSpPr txBox="1"/>
          <p:nvPr/>
        </p:nvSpPr>
        <p:spPr>
          <a:xfrm>
            <a:off x="6502400" y="2571448"/>
            <a:ext cx="5011055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Digital Elevation Models (DEM)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Displays terrain height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Can be used to analyse the terrain, morphometry and hydrology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3" name="Google Shape;333;p14"/>
          <p:cNvSpPr txBox="1"/>
          <p:nvPr/>
        </p:nvSpPr>
        <p:spPr>
          <a:xfrm>
            <a:off x="1228878" y="4972353"/>
            <a:ext cx="27432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(ArcGIS b 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Riff, Karte, Natur enthält.&#10;&#10;KI-generierte Inhalte können fehlerhaft sein." id="334" name="Google Shape;334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27872" y="1469573"/>
            <a:ext cx="4650207" cy="3918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5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data</a:t>
            </a:r>
            <a:endParaRPr/>
          </a:p>
        </p:txBody>
      </p:sp>
      <p:pic>
        <p:nvPicPr>
          <p:cNvPr descr="Ein Bild, das Schwarz, Dunkelheit enthält.&#10;&#10;Automatisch generierte Beschreibung" id="341" name="Google Shape;34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15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44" name="Google Shape;344;p1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5"/>
          <p:cNvSpPr txBox="1"/>
          <p:nvPr/>
        </p:nvSpPr>
        <p:spPr>
          <a:xfrm>
            <a:off x="1174448" y="2426305"/>
            <a:ext cx="4829627" cy="31085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File Formats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TIFF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High-resolution, georeferenced raster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JPEG/PNG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For visual outputs or web use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15"/>
          <p:cNvSpPr/>
          <p:nvPr/>
        </p:nvSpPr>
        <p:spPr>
          <a:xfrm>
            <a:off x="6105384" y="2140147"/>
            <a:ext cx="5477012" cy="2709707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Advantages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Ideal for continuous data (e.g., temperature, elevation)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Rich detail for imagery and analysis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"Raster is faster"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6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</a:t>
            </a: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is crucial</a:t>
            </a:r>
            <a:endParaRPr/>
          </a:p>
        </p:txBody>
      </p:sp>
      <p:pic>
        <p:nvPicPr>
          <p:cNvPr descr="Ein Bild, das Schwarz, Dunkelheit enthält.&#10;&#10;Automatisch generierte Beschreibung" id="353" name="Google Shape;35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6" name="Google Shape;356;p1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16"/>
          <p:cNvSpPr txBox="1"/>
          <p:nvPr/>
        </p:nvSpPr>
        <p:spPr>
          <a:xfrm>
            <a:off x="1811178" y="1305286"/>
            <a:ext cx="8337300" cy="30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Provides essential information about the dataset: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the data about?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Who created it and when?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its geographic coverage?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8" name="Google Shape;358;p16"/>
          <p:cNvSpPr/>
          <p:nvPr/>
        </p:nvSpPr>
        <p:spPr>
          <a:xfrm>
            <a:off x="3099074" y="3544585"/>
            <a:ext cx="5761500" cy="18708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ensures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the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data is accurate, interpretable, and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reusable.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It helps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in assessing data quality and relevance for projects.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7"/>
          <p:cNvSpPr txBox="1"/>
          <p:nvPr/>
        </p:nvSpPr>
        <p:spPr>
          <a:xfrm>
            <a:off x="1525500" y="41819"/>
            <a:ext cx="4643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Tasks</a:t>
            </a:r>
            <a:endParaRPr/>
          </a:p>
        </p:txBody>
      </p:sp>
      <p:pic>
        <p:nvPicPr>
          <p:cNvPr descr="Ein Bild, das Schwarz, Dunkelheit enthält.&#10;&#10;Automatisch generierte Beschreibung" id="365" name="Google Shape;36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7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8" name="Google Shape;368;p1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17"/>
          <p:cNvSpPr txBox="1"/>
          <p:nvPr/>
        </p:nvSpPr>
        <p:spPr>
          <a:xfrm>
            <a:off x="1410306" y="1361924"/>
            <a:ext cx="101817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your own words, describe the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difference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between vector and raster data. Use additional resources for your description!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are channels portrayed in vector versus raster? Which feature type do you think is more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time-consuming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 produce?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Give two examples per data type (points, lines, polygons) not named in the presentation of when it would be best to use vector data.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Give two examples not named in the presentation when it would be best to use raster data.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75" name="Google Shape;37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18"/>
          <p:cNvSpPr txBox="1"/>
          <p:nvPr>
            <p:ph idx="11" type="ftr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/>
              <a:t>–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/>
              <a:t>2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General Introduction to Spatial Data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78" name="Google Shape;378;p1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18"/>
          <p:cNvSpPr txBox="1"/>
          <p:nvPr/>
        </p:nvSpPr>
        <p:spPr>
          <a:xfrm>
            <a:off x="1154676" y="2088431"/>
            <a:ext cx="9884400" cy="35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(points, lines, polygons) </a:t>
            </a: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and</a:t>
            </a: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raster (grids, images) </a:t>
            </a: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are the two main data types</a:t>
            </a:r>
            <a:b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b="1"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spatial file formats include</a:t>
            </a: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Shapefiles and GeoTIFFs</a:t>
            </a:r>
            <a:endParaRPr b="1"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helps describe</a:t>
            </a: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data accuracy, projection, and source information</a:t>
            </a:r>
            <a:endParaRPr sz="2800"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2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0" name="Google Shape;380;p18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9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387" name="Google Shape;38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19"/>
          <p:cNvSpPr txBox="1"/>
          <p:nvPr>
            <p:ph idx="11" type="ftr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to Spatial Data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98989"/>
              </a:solidFill>
            </a:endParaRPr>
          </a:p>
        </p:txBody>
      </p:sp>
      <p:sp>
        <p:nvSpPr>
          <p:cNvPr id="389" name="Google Shape;389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90" name="Google Shape;390;p1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19"/>
          <p:cNvSpPr txBox="1"/>
          <p:nvPr/>
        </p:nvSpPr>
        <p:spPr>
          <a:xfrm>
            <a:off x="799497" y="1186543"/>
            <a:ext cx="11028438" cy="4770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Albert, G., Yiran, B., Ablo, A. D., Owusu, G., &amp; Others. (2020).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Urban sprawl in sub-Saharan Africa: A review of the literature in selected countries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Ghana Journal of Geography, 12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(1), 1–28.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https://doi.org/10.4314/gjg.v12i1.1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ArcGIS. (n.d.-a).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Was sind Raster-Daten?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Retrieved January 6, 2025, from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https://desktop.arcgis.com/de/arcmap/latest/manage-data/raster-and-images/what-is-raster-data.htm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ArcGIS. (n.d.-b).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Untersuchen von digitalen Höhenmodellen (DEM)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Retrieved January 6, 2025, from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https://desktop.arcgis.com/de/arcmap/latest/tools/spatial-analyst-toolbox/exploring-digital-elevation-models.htm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Ayugi, B. O., Wen, W. Y., &amp; Chepkemoi, D. (2016).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Analysis of spatial and temporal patterns of rainfall variations over Kenya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Environmental Earth Sciences, 6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(11), 69–83. Retrieved February 10, 2025, from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https://www.researchgate.net/publication/311301478_Analysis_of_Spatial_and_Temporal_Patterns_of_Rainfall_Variations_over_Kenya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Descloitres, J. (2004, August 19).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Nile, Egypt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[Satellite image]. MODIS Rapid Response Team, NASA/GSFC. Retrieved February 10, 2025, from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https://visibleearth.nasa.gov/images/71790/the-nile-egypt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 ID. (2022).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vs Vector Data: The Ultimate Guide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Retrieved January 6, 2025, from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https://id.land/blog/raster-vs-vector-data-the-ultimate-guide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Lane, C., D'Amico, E., Christensen, J., Golden, H., Wu, Q., &amp; Rajib, A. (2023).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Mapping global non-floodplain wetlands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Earth System Science Data, 15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(17).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LotusArise. (2023, May 4).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Rivers of Africa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Retrieved February 10, 2025, from </a:t>
            </a:r>
            <a:r>
              <a:rPr lang="en-US" sz="16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https://lotusarise.com/rivers-of-africa-upsc/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Zhou, W., Fischer, A., Ogwang, M., Luo, W., Kerchan, P., Reynolds, S., Tenge, C., Were, P., Kuremu, R., Wekesa, W., Masalu, N., Kawira, E., Kinyera, T., Otim, I., Legason, I., Nabalende, H., Ayers, L., Bhatia, K., Goedert, J., &amp; Mbulaiteye, S. (2023).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Mosaic chromosomal alterations in peripheral blood leukocytes of children in sub-Saharan Africa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r>
              <a:rPr i="1"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Nature Communications, 14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https://doi.org/10.1038/s41467-023-43881-0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74" name="Google Shape;1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45701" y="1872645"/>
            <a:ext cx="9512100" cy="3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Distinguish between types of spatial data (vector, raster) 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</a:t>
            </a: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different</a:t>
            </a: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vector types (point, line, polygon, etc.)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common spatial data file formats (e.g., SHP, GeoJSON, TIFF)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the role of metadata in spatial data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36550" lvl="0" marL="5143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0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en-US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en-US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7" name="Google Shape;397;p20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descr="Ein Bild, das Text, Schrift, Grafiken, Screenshot enthält.&#10;&#10;Automatisch generierte Beschreibung" id="398" name="Google Shape;398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rift, Grafiken, Logo, Screenshot enthält.&#10;&#10;Automatisch generierte Beschreibung" id="399" name="Google Shape;399;p2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warz, Dunkelheit enthält.&#10;&#10;Automatisch generierte Beschreibung" id="400" name="Google Shape;400;p2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Logo, Grafiken, Symbol, Clipart enthält.&#10;&#10;Automatisch generierte Beschreibung" id="401" name="Google Shape;401;p2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Logo, Design, Darstellung enthält.&#10;&#10;Automatisch generierte Beschreibung" id="402" name="Google Shape;402;p20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Grafiken, Flagge enthält.&#10;&#10;Automatisch generierte Beschreibung" id="403" name="Google Shape;403;p20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Emblem, Logo, Wappen enthält.&#10;&#10;Automatisch generierte Beschreibung" id="404" name="Google Shape;404;p20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5" name="Google Shape;405;p20"/>
          <p:cNvSpPr txBox="1"/>
          <p:nvPr/>
        </p:nvSpPr>
        <p:spPr>
          <a:xfrm>
            <a:off x="1259149" y="4087500"/>
            <a:ext cx="43611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1800">
                <a:solidFill>
                  <a:srgbClr val="4D4D4D"/>
                </a:solidFill>
              </a:rPr>
              <a:t>Dr. Insa Otte, Hanna Schulten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1800">
                <a:solidFill>
                  <a:srgbClr val="4D4D4D"/>
                </a:solidFill>
              </a:rPr>
              <a:t>(on behalf of the EOCap4Africa Team)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1800">
                <a:solidFill>
                  <a:srgbClr val="4D4D4D"/>
                </a:solidFill>
              </a:rPr>
              <a:t>and colleagues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</p:txBody>
      </p:sp>
      <p:sp>
        <p:nvSpPr>
          <p:cNvPr id="406" name="Google Shape;406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407" name="Google Shape;407;p20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408" name="Google Shape;408;p2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409" name="Google Shape;409;p20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0" name="Google Shape;410;p20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spatial d</a:t>
            </a: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ata</a:t>
            </a: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85" name="Google Shape;18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1345701" y="995740"/>
            <a:ext cx="9512100" cy="24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Datasets that are linked to specific geographic locations using coordinates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Helps us understand patterns, relationships, and distributions in the real world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Found in applications like navigation, urban planning, environmental studies, and more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36550" lvl="0" marL="5143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Text, Karte, Atlas enthält.&#10;&#10;KI-generierte Inhalte können fehlerhaft sein." id="190" name="Google Shape;190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75201" y="2570235"/>
            <a:ext cx="7447644" cy="3785811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"/>
          <p:cNvSpPr txBox="1"/>
          <p:nvPr/>
        </p:nvSpPr>
        <p:spPr>
          <a:xfrm>
            <a:off x="9822543" y="5552924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(Lane et al. 2023)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Examples of spatial data</a:t>
            </a:r>
            <a:endParaRPr/>
          </a:p>
        </p:txBody>
      </p:sp>
      <p:pic>
        <p:nvPicPr>
          <p:cNvPr descr="Ein Bild, das Schwarz, Dunkelheit enthält.&#10;&#10;Automatisch generierte Beschreibung" id="198" name="Google Shape;19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5081210" y="5238448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(Ayugi et al. 2016)</a:t>
            </a:r>
            <a:endParaRPr/>
          </a:p>
        </p:txBody>
      </p:sp>
      <p:sp>
        <p:nvSpPr>
          <p:cNvPr id="203" name="Google Shape;203;p4"/>
          <p:cNvSpPr txBox="1"/>
          <p:nvPr/>
        </p:nvSpPr>
        <p:spPr>
          <a:xfrm>
            <a:off x="5970209" y="2323495"/>
            <a:ext cx="5222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7345" lvl="0" marL="34734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 data can not only be used to show location based trends, but also temporal trends</a:t>
            </a:r>
            <a:endParaRPr/>
          </a:p>
          <a:p>
            <a:pPr indent="-194945" lvl="0" marL="34734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7345" lvl="0" marL="34734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This example showcases the total rainfall over Kenya</a:t>
            </a:r>
            <a:endParaRPr/>
          </a:p>
        </p:txBody>
      </p:sp>
      <p:pic>
        <p:nvPicPr>
          <p:cNvPr descr="Ein Bild, das Text, Karte, Diagramm, Atlas enthält.&#10;&#10;KI-generierte Inhalte können fehlerhaft sein." id="204" name="Google Shape;204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33273" y="918029"/>
            <a:ext cx="4016929" cy="5124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Types of spatial data</a:t>
            </a:r>
            <a:endParaRPr/>
          </a:p>
        </p:txBody>
      </p:sp>
      <p:pic>
        <p:nvPicPr>
          <p:cNvPr descr="Ein Bild, das Schwarz, Dunkelheit enthält.&#10;&#10;Automatisch generierte Beschreibung" id="211" name="Google Shape;21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5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4" name="Google Shape;214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5"/>
          <p:cNvSpPr txBox="1"/>
          <p:nvPr/>
        </p:nvSpPr>
        <p:spPr>
          <a:xfrm>
            <a:off x="5565020" y="5522686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(Wired Wisdom 2020)</a:t>
            </a:r>
            <a:endParaRPr/>
          </a:p>
        </p:txBody>
      </p:sp>
      <p:sp>
        <p:nvSpPr>
          <p:cNvPr id="216" name="Google Shape;216;p5"/>
          <p:cNvSpPr txBox="1"/>
          <p:nvPr/>
        </p:nvSpPr>
        <p:spPr>
          <a:xfrm>
            <a:off x="10106780" y="3049209"/>
            <a:ext cx="18966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data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Made up of pixels in a matrix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4945" lvl="0" marL="34734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Diagramm, Text, Karte enthält.&#10;&#10;KI-generierte Inhalte können fehlerhaft sein." id="217" name="Google Shape;217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21504" y="1896684"/>
            <a:ext cx="7172325" cy="4032251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5"/>
          <p:cNvSpPr txBox="1"/>
          <p:nvPr/>
        </p:nvSpPr>
        <p:spPr>
          <a:xfrm>
            <a:off x="684591" y="2529114"/>
            <a:ext cx="20478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7345" lvl="0" marL="34734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Comprised of vertices and paths</a:t>
            </a:r>
            <a:endParaRPr/>
          </a:p>
          <a:p>
            <a:pPr indent="-347345" lvl="0" marL="34734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Composed of XY coordinates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</a:t>
            </a:r>
            <a:endParaRPr/>
          </a:p>
        </p:txBody>
      </p:sp>
      <p:pic>
        <p:nvPicPr>
          <p:cNvPr descr="Ein Bild, das Schwarz, Dunkelheit enthält.&#10;&#10;Automatisch generierte Beschreibung" id="225" name="Google Shape;22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8" name="Google Shape;228;p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6"/>
          <p:cNvSpPr txBox="1"/>
          <p:nvPr/>
        </p:nvSpPr>
        <p:spPr>
          <a:xfrm>
            <a:off x="3188306" y="5431972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(Land id 2022)</a:t>
            </a:r>
            <a:endParaRPr/>
          </a:p>
        </p:txBody>
      </p:sp>
      <p:sp>
        <p:nvSpPr>
          <p:cNvPr id="230" name="Google Shape;230;p6"/>
          <p:cNvSpPr txBox="1"/>
          <p:nvPr/>
        </p:nvSpPr>
        <p:spPr>
          <a:xfrm>
            <a:off x="999067" y="2456543"/>
            <a:ext cx="2047724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Points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Lines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Polygons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Karte, Diagramm enthält.&#10;&#10;KI-generierte Inhalte können fehlerhaft sein." id="231" name="Google Shape;231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87095" y="1288843"/>
            <a:ext cx="8926286" cy="45464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7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 - Points</a:t>
            </a:r>
            <a:endParaRPr/>
          </a:p>
        </p:txBody>
      </p:sp>
      <p:pic>
        <p:nvPicPr>
          <p:cNvPr descr="Ein Bild, das Schwarz, Dunkelheit enthält.&#10;&#10;Automatisch generierte Beschreibung" id="238" name="Google Shape;2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7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1" name="Google Shape;241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7"/>
          <p:cNvSpPr txBox="1"/>
          <p:nvPr/>
        </p:nvSpPr>
        <p:spPr>
          <a:xfrm>
            <a:off x="3780973" y="5480353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(Albert et al. 2020)</a:t>
            </a:r>
            <a:endParaRPr/>
          </a:p>
        </p:txBody>
      </p:sp>
      <p:sp>
        <p:nvSpPr>
          <p:cNvPr id="243" name="Google Shape;243;p7"/>
          <p:cNvSpPr txBox="1"/>
          <p:nvPr/>
        </p:nvSpPr>
        <p:spPr>
          <a:xfrm>
            <a:off x="1259114" y="1271210"/>
            <a:ext cx="38559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Usage of point data</a:t>
            </a:r>
            <a:b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-&gt;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Single features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Large Scale: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Trees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Hydrants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Location of incidences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Small scale: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Buildings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Cities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Text, Karte, Screenshot, Diagramm enthält.&#10;&#10;KI-generierte Inhalte können fehlerhaft sein." id="244" name="Google Shape;244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87333" y="833361"/>
            <a:ext cx="6007048" cy="5402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 - Lines</a:t>
            </a:r>
            <a:endParaRPr/>
          </a:p>
        </p:txBody>
      </p:sp>
      <p:pic>
        <p:nvPicPr>
          <p:cNvPr descr="Ein Bild, das Schwarz, Dunkelheit enthält.&#10;&#10;Automatisch generierte Beschreibung" id="251" name="Google Shape;25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8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4" name="Google Shape;254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8"/>
          <p:cNvSpPr txBox="1"/>
          <p:nvPr/>
        </p:nvSpPr>
        <p:spPr>
          <a:xfrm>
            <a:off x="4192211" y="5480353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(LotusArise 2023)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8"/>
          <p:cNvSpPr txBox="1"/>
          <p:nvPr/>
        </p:nvSpPr>
        <p:spPr>
          <a:xfrm>
            <a:off x="1120019" y="2196496"/>
            <a:ext cx="38559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Usage of line data</a:t>
            </a:r>
            <a:b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-&gt;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Continuous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line features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Roads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Channels, Rivers,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Routing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Zeichnung, Entwurf, Lineart, Darstellung enthält.&#10;&#10;KI-generierte Inhalte können fehlerhaft sein." id="257" name="Google Shape;257;p8"/>
          <p:cNvPicPr preferRelativeResize="0"/>
          <p:nvPr/>
        </p:nvPicPr>
        <p:blipFill rotWithShape="1">
          <a:blip r:embed="rId5">
            <a:alphaModFix/>
          </a:blip>
          <a:srcRect b="-126" l="9313" r="10345" t="0"/>
          <a:stretch/>
        </p:blipFill>
        <p:spPr>
          <a:xfrm>
            <a:off x="5905144" y="913284"/>
            <a:ext cx="5769825" cy="5370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9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 - Polygons</a:t>
            </a:r>
            <a:endParaRPr/>
          </a:p>
        </p:txBody>
      </p:sp>
      <p:pic>
        <p:nvPicPr>
          <p:cNvPr descr="Ein Bild, das Schwarz, Dunkelheit enthält.&#10;&#10;Automatisch generierte Beschreibung" id="264" name="Google Shape;26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9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E2 General Introduction to Spatial 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7" name="Google Shape;267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9"/>
          <p:cNvSpPr txBox="1"/>
          <p:nvPr/>
        </p:nvSpPr>
        <p:spPr>
          <a:xfrm>
            <a:off x="4724401" y="5383591"/>
            <a:ext cx="2743200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​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(Zhou et al. 2023)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9"/>
          <p:cNvSpPr txBox="1"/>
          <p:nvPr/>
        </p:nvSpPr>
        <p:spPr>
          <a:xfrm>
            <a:off x="1120019" y="2196496"/>
            <a:ext cx="3444723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Usage of polygon data</a:t>
            </a:r>
            <a:b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-&gt; shapes defined by connected vertices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Regions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Countries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Buildings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Karte, Text, Atlas, Diagramm enthält.&#10;&#10;KI-generierte Inhalte können fehlerhaft sein." id="270" name="Google Shape;270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8440" y="1330477"/>
            <a:ext cx="6841501" cy="4457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